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8" r:id="rId6"/>
    <p:sldId id="264" r:id="rId7"/>
    <p:sldId id="269" r:id="rId8"/>
    <p:sldId id="259" r:id="rId9"/>
    <p:sldId id="265" r:id="rId10"/>
    <p:sldId id="266" r:id="rId11"/>
    <p:sldId id="267" r:id="rId12"/>
    <p:sldId id="273" r:id="rId13"/>
    <p:sldId id="274" r:id="rId14"/>
    <p:sldId id="275" r:id="rId15"/>
    <p:sldId id="276" r:id="rId16"/>
    <p:sldId id="277" r:id="rId17"/>
    <p:sldId id="278" r:id="rId18"/>
    <p:sldId id="257" r:id="rId19"/>
    <p:sldId id="263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C49"/>
    <a:srgbClr val="CC7B38"/>
    <a:srgbClr val="77933C"/>
    <a:srgbClr val="C0504D"/>
    <a:srgbClr val="997837"/>
    <a:srgbClr val="E6C069"/>
    <a:srgbClr val="DDC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790861369601"/>
          <c:y val="0.15938725264776923"/>
          <c:w val="0.57409031257456455"/>
          <c:h val="0.8157913809172434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100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EB-47FE-A457-4AAB1D1FA6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EB-47FE-A457-4AAB1D1FA637}"/>
              </c:ext>
            </c:extLst>
          </c:dPt>
          <c:dLbls>
            <c:dLbl>
              <c:idx val="0"/>
              <c:layout>
                <c:manualLayout>
                  <c:x val="-0.23852437448470637"/>
                  <c:y val="-0.104911405568905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EB-47FE-A457-4AAB1D1FA637}"/>
                </c:ext>
              </c:extLst>
            </c:dLbl>
            <c:dLbl>
              <c:idx val="1"/>
              <c:layout>
                <c:manualLayout>
                  <c:x val="0.15209041100696413"/>
                  <c:y val="0.211367734844381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EB-47FE-A457-4AAB1D1FA6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198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EB-47FE-A457-4AAB1D1FA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EFEDE3"/>
          </a:solidFill>
          <a:latin typeface="Arial Narrow" panose="020B0606020202030204" pitchFamily="34" charset="0"/>
        </a:defRPr>
      </a:pPr>
      <a:endParaRPr lang="es-PY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9-470D-A0ED-7D6C276D496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9-470D-A0ED-7D6C276D4969}"/>
              </c:ext>
            </c:extLst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9-470D-A0ED-7D6C276D4969}"/>
              </c:ext>
            </c:extLst>
          </c:dPt>
          <c:dLbls>
            <c:dLbl>
              <c:idx val="0"/>
              <c:layout>
                <c:manualLayout>
                  <c:x val="-0.19582387557916631"/>
                  <c:y val="0.2041080990458952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C9-470D-A0ED-7D6C276D4969}"/>
                </c:ext>
              </c:extLst>
            </c:dLbl>
            <c:dLbl>
              <c:idx val="1"/>
              <c:layout>
                <c:manualLayout>
                  <c:x val="0.16008004177013227"/>
                  <c:y val="-0.2591326017187476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9-470D-A0ED-7D6C276D4969}"/>
                </c:ext>
              </c:extLst>
            </c:dLbl>
            <c:dLbl>
              <c:idx val="2"/>
              <c:layout>
                <c:manualLayout>
                  <c:x val="1.2829830016666072E-2"/>
                  <c:y val="0.155682410527502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C9-470D-A0ED-7D6C276D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27</c:v>
                </c:pt>
                <c:pt idx="1">
                  <c:v>93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C9-470D-A0ED-7D6C276D4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 b="1">
          <a:solidFill>
            <a:schemeClr val="tx1">
              <a:lumMod val="75000"/>
              <a:lumOff val="25000"/>
            </a:schemeClr>
          </a:solidFill>
          <a:latin typeface="Agency FB" panose="020B0503020202020204" pitchFamily="34" charset="0"/>
        </a:defRPr>
      </a:pPr>
      <a:endParaRPr lang="es-PY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8-43EB-9A3A-214A9E40F104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88-43EB-9A3A-214A9E40F1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88-43EB-9A3A-214A9E40F104}"/>
              </c:ext>
            </c:extLst>
          </c:dPt>
          <c:dPt>
            <c:idx val="3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1E-4121-AB88-3F170847003D}"/>
              </c:ext>
            </c:extLst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91E-4121-AB88-3F170847003D}"/>
              </c:ext>
            </c:extLst>
          </c:dPt>
          <c:dLbls>
            <c:dLbl>
              <c:idx val="0"/>
              <c:layout>
                <c:manualLayout>
                  <c:x val="-1.4058479867219798E-2"/>
                  <c:y val="0.1255200078923215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88-43EB-9A3A-214A9E40F104}"/>
                </c:ext>
              </c:extLst>
            </c:dLbl>
            <c:dLbl>
              <c:idx val="1"/>
              <c:layout>
                <c:manualLayout>
                  <c:x val="-9.3056433376244502E-2"/>
                  <c:y val="0.182415112409964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88-43EB-9A3A-214A9E40F104}"/>
                </c:ext>
              </c:extLst>
            </c:dLbl>
            <c:dLbl>
              <c:idx val="2"/>
              <c:layout>
                <c:manualLayout>
                  <c:x val="-0.15573026425337097"/>
                  <c:y val="-0.2391375268038960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88-43EB-9A3A-214A9E40F104}"/>
                </c:ext>
              </c:extLst>
            </c:dLbl>
            <c:dLbl>
              <c:idx val="3"/>
              <c:layout>
                <c:manualLayout>
                  <c:x val="0.11631428609340935"/>
                  <c:y val="0.125022538570163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1E-4121-AB88-3F170847003D}"/>
                </c:ext>
              </c:extLst>
            </c:dLbl>
            <c:dLbl>
              <c:idx val="4"/>
              <c:layout>
                <c:manualLayout>
                  <c:x val="6.4028489732630405E-3"/>
                  <c:y val="0.127243991450471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  <a:p>
                    <a:fld id="{C5C7CEED-6187-46AB-A4F4-4BD075845A3E}" type="PERCENTAGE">
                      <a:rPr lang="en-US" smtClean="0"/>
                      <a:pPr/>
                      <a:t>[PORCENTAJE]</a:t>
                    </a:fld>
                    <a:endParaRPr lang="es-PY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91E-4121-AB88-3F1708470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</c:v>
                </c:pt>
                <c:pt idx="1">
                  <c:v>14</c:v>
                </c:pt>
                <c:pt idx="2">
                  <c:v>72</c:v>
                </c:pt>
                <c:pt idx="3">
                  <c:v>30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88-43EB-9A3A-214A9E40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EFEDE3"/>
          </a:solidFill>
          <a:latin typeface="Agency FB" panose="020B0503020202020204" pitchFamily="34" charset="0"/>
        </a:defRPr>
      </a:pPr>
      <a:endParaRPr lang="es-PY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9-470D-A0ED-7D6C276D496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9-470D-A0ED-7D6C276D4969}"/>
              </c:ext>
            </c:extLst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9-470D-A0ED-7D6C276D4969}"/>
              </c:ext>
            </c:extLst>
          </c:dPt>
          <c:dLbls>
            <c:dLbl>
              <c:idx val="0"/>
              <c:layout>
                <c:manualLayout>
                  <c:x val="-0.22944714900125548"/>
                  <c:y val="0.1420935288772635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C9-470D-A0ED-7D6C276D4969}"/>
                </c:ext>
              </c:extLst>
            </c:dLbl>
            <c:dLbl>
              <c:idx val="1"/>
              <c:layout>
                <c:manualLayout>
                  <c:x val="0.25854857111087032"/>
                  <c:y val="-0.1790304485842651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9-470D-A0ED-7D6C276D4969}"/>
                </c:ext>
              </c:extLst>
            </c:dLbl>
            <c:dLbl>
              <c:idx val="2"/>
              <c:layout>
                <c:manualLayout>
                  <c:x val="2.9641514004662264E-2"/>
                  <c:y val="0.150514529680116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C9-470D-A0ED-7D6C276D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50</c:v>
                </c:pt>
                <c:pt idx="1">
                  <c:v>67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C9-470D-A0ED-7D6C276D4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 b="1">
          <a:solidFill>
            <a:schemeClr val="tx1">
              <a:lumMod val="75000"/>
              <a:lumOff val="25000"/>
            </a:schemeClr>
          </a:solidFill>
          <a:latin typeface="Agency FB" panose="020B0503020202020204" pitchFamily="34" charset="0"/>
        </a:defRPr>
      </a:pPr>
      <a:endParaRPr lang="es-PY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8-43EB-9A3A-214A9E40F104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88-43EB-9A3A-214A9E40F104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88-43EB-9A3A-214A9E40F104}"/>
              </c:ext>
            </c:extLst>
          </c:dPt>
          <c:dPt>
            <c:idx val="3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1E-4121-AB88-3F170847003D}"/>
              </c:ext>
            </c:extLst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91E-4121-AB88-3F170847003D}"/>
              </c:ext>
            </c:extLst>
          </c:dPt>
          <c:dLbls>
            <c:dLbl>
              <c:idx val="0"/>
              <c:layout>
                <c:manualLayout>
                  <c:x val="-6.8631518297203264E-2"/>
                  <c:y val="0.1579426270015732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88-43EB-9A3A-214A9E40F104}"/>
                </c:ext>
              </c:extLst>
            </c:dLbl>
            <c:dLbl>
              <c:idx val="1"/>
              <c:layout>
                <c:manualLayout>
                  <c:x val="-0.19992873985930606"/>
                  <c:y val="4.11447440475245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88-43EB-9A3A-214A9E40F104}"/>
                </c:ext>
              </c:extLst>
            </c:dLbl>
            <c:dLbl>
              <c:idx val="2"/>
              <c:layout>
                <c:manualLayout>
                  <c:x val="0.30896445408107531"/>
                  <c:y val="-0.1928193732424403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88-43EB-9A3A-214A9E40F104}"/>
                </c:ext>
              </c:extLst>
            </c:dLbl>
            <c:dLbl>
              <c:idx val="3"/>
              <c:layout>
                <c:manualLayout>
                  <c:x val="1.6263605225982296E-2"/>
                  <c:y val="0.1250225436288741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1E-4121-AB88-3F170847003D}"/>
                </c:ext>
              </c:extLst>
            </c:dLbl>
            <c:dLbl>
              <c:idx val="4"/>
              <c:layout>
                <c:manualLayout>
                  <c:x val="6.0975915851362431E-2"/>
                  <c:y val="0.1457712759742852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E-4121-AB88-3F1708470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81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88-43EB-9A3A-214A9E40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EFEDE3"/>
          </a:solidFill>
          <a:latin typeface="Agency FB" panose="020B0503020202020204" pitchFamily="34" charset="0"/>
        </a:defRPr>
      </a:pPr>
      <a:endParaRPr lang="es-P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54454237335144"/>
          <c:y val="2.0370373340678528E-2"/>
          <c:w val="0.68645545762664861"/>
          <c:h val="0.95925925331864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JUNTA DEPARTAMENTAL ALTO PARANÁ</c:v>
                </c:pt>
                <c:pt idx="1">
                  <c:v>JUNTA DEPARTAMENTAL CENTRAL</c:v>
                </c:pt>
                <c:pt idx="2">
                  <c:v>GOBERNADORES ALTO PARANÁ</c:v>
                </c:pt>
                <c:pt idx="3">
                  <c:v>GOBERNADORES CENTRAL</c:v>
                </c:pt>
                <c:pt idx="4">
                  <c:v>DIPUTADOS ALTO PARANÁ</c:v>
                </c:pt>
                <c:pt idx="5">
                  <c:v>DIPUTADOS CAPITAL</c:v>
                </c:pt>
                <c:pt idx="6">
                  <c:v>DIPUTADOS CENTRAL</c:v>
                </c:pt>
                <c:pt idx="7">
                  <c:v>PARLASUR</c:v>
                </c:pt>
                <c:pt idx="8">
                  <c:v>SENADORES</c:v>
                </c:pt>
                <c:pt idx="9">
                  <c:v>PRESIDENTE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28</c:v>
                </c:pt>
                <c:pt idx="1">
                  <c:v>28</c:v>
                </c:pt>
                <c:pt idx="2">
                  <c:v>15</c:v>
                </c:pt>
                <c:pt idx="3">
                  <c:v>11</c:v>
                </c:pt>
                <c:pt idx="4">
                  <c:v>30</c:v>
                </c:pt>
                <c:pt idx="5">
                  <c:v>30</c:v>
                </c:pt>
                <c:pt idx="6">
                  <c:v>32</c:v>
                </c:pt>
                <c:pt idx="7">
                  <c:v>29</c:v>
                </c:pt>
                <c:pt idx="8">
                  <c:v>29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E-4710-A54E-8F8549BB78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1093280"/>
        <c:axId val="431089672"/>
      </c:barChart>
      <c:catAx>
        <c:axId val="43109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431089672"/>
        <c:crosses val="autoZero"/>
        <c:auto val="1"/>
        <c:lblAlgn val="ctr"/>
        <c:lblOffset val="100"/>
        <c:noMultiLvlLbl val="0"/>
      </c:catAx>
      <c:valAx>
        <c:axId val="43108967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09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790861369601"/>
          <c:y val="0.15938725264776923"/>
          <c:w val="0.57409031257456455"/>
          <c:h val="0.8157913809172434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100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3-4C31-9F7C-7221078624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73-4C31-9F7C-72210786245B}"/>
              </c:ext>
            </c:extLst>
          </c:dPt>
          <c:dLbls>
            <c:dLbl>
              <c:idx val="0"/>
              <c:layout>
                <c:manualLayout>
                  <c:x val="-0.17707939199733258"/>
                  <c:y val="-0.137394765497531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3-4C31-9F7C-72210786245B}"/>
                </c:ext>
              </c:extLst>
            </c:dLbl>
            <c:dLbl>
              <c:idx val="1"/>
              <c:layout>
                <c:manualLayout>
                  <c:x val="0.16539079477080484"/>
                  <c:y val="0.242904842284800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73-4C31-9F7C-7221078624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96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73-4C31-9F7C-722107862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EFEDE3"/>
          </a:solidFill>
          <a:latin typeface="Arial Narrow" panose="020B0606020202030204" pitchFamily="34" charset="0"/>
        </a:defRPr>
      </a:pPr>
      <a:endParaRPr lang="es-P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54454237335144"/>
          <c:y val="2.0370373340678528E-2"/>
          <c:w val="0.68645545762664861"/>
          <c:h val="0.95925925331864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6C069">
                <a:alpha val="85000"/>
              </a:srgb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JUNTA DEPARTAMENTAL ALTO PARANÁ</c:v>
                </c:pt>
                <c:pt idx="1">
                  <c:v>JUNTA DEPARTAMENTAL CENTRAL</c:v>
                </c:pt>
                <c:pt idx="2">
                  <c:v>GOBERNADORES ALTO PARANÁ</c:v>
                </c:pt>
                <c:pt idx="3">
                  <c:v>GOBERNADORES CENTRAL</c:v>
                </c:pt>
                <c:pt idx="4">
                  <c:v>DIPUTADOS ALTO PARANÁ</c:v>
                </c:pt>
                <c:pt idx="5">
                  <c:v>DIPUTADOS CAPITAL</c:v>
                </c:pt>
                <c:pt idx="6">
                  <c:v>DIPUTADOS CENTRAL</c:v>
                </c:pt>
                <c:pt idx="7">
                  <c:v>PARLASUR</c:v>
                </c:pt>
                <c:pt idx="8">
                  <c:v>SENADORES</c:v>
                </c:pt>
                <c:pt idx="9">
                  <c:v>PRESIDENTE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16</c:v>
                </c:pt>
                <c:pt idx="1">
                  <c:v>10</c:v>
                </c:pt>
                <c:pt idx="2">
                  <c:v>7</c:v>
                </c:pt>
                <c:pt idx="3">
                  <c:v>2</c:v>
                </c:pt>
                <c:pt idx="4">
                  <c:v>16</c:v>
                </c:pt>
                <c:pt idx="5">
                  <c:v>19</c:v>
                </c:pt>
                <c:pt idx="6">
                  <c:v>23</c:v>
                </c:pt>
                <c:pt idx="7">
                  <c:v>8</c:v>
                </c:pt>
                <c:pt idx="8">
                  <c:v>17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C-4BAB-ABFF-FCC8D7DED3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1093280"/>
        <c:axId val="431089672"/>
      </c:barChart>
      <c:catAx>
        <c:axId val="43109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baseline="0">
                <a:solidFill>
                  <a:srgbClr val="675C49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PY"/>
          </a:p>
        </c:txPr>
        <c:crossAx val="431089672"/>
        <c:crosses val="autoZero"/>
        <c:auto val="1"/>
        <c:lblAlgn val="ctr"/>
        <c:lblOffset val="100"/>
        <c:noMultiLvlLbl val="0"/>
      </c:catAx>
      <c:valAx>
        <c:axId val="43108967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09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rgbClr val="EFEDE3"/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s-PY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7-481D-8E11-BBE448D1080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7-481D-8E11-BBE448D1080C}"/>
              </c:ext>
            </c:extLst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7-481D-8E11-BBE448D1080C}"/>
              </c:ext>
            </c:extLst>
          </c:dPt>
          <c:dLbls>
            <c:dLbl>
              <c:idx val="0"/>
              <c:layout>
                <c:manualLayout>
                  <c:x val="-0.20837765784653856"/>
                  <c:y val="0.1721390489403471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17-481D-8E11-BBE448D1080C}"/>
                </c:ext>
              </c:extLst>
            </c:dLbl>
            <c:dLbl>
              <c:idx val="1"/>
              <c:layout>
                <c:manualLayout>
                  <c:x val="0.21010461133057454"/>
                  <c:y val="-0.203118989351332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7-481D-8E11-BBE448D10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37</c:v>
                </c:pt>
                <c:pt idx="1">
                  <c:v>81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17-481D-8E11-BBE448D10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EFEDE3"/>
          </a:solidFill>
          <a:latin typeface="Agency FB" panose="020B0503020202020204" pitchFamily="34" charset="0"/>
        </a:defRPr>
      </a:pPr>
      <a:endParaRPr lang="es-PY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8-43EB-9A3A-214A9E40F1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88-43EB-9A3A-214A9E40F104}"/>
              </c:ext>
            </c:extLst>
          </c:dPt>
          <c:dPt>
            <c:idx val="2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88-43EB-9A3A-214A9E40F104}"/>
              </c:ext>
            </c:extLst>
          </c:dPt>
          <c:dLbls>
            <c:dLbl>
              <c:idx val="0"/>
              <c:layout>
                <c:manualLayout>
                  <c:x val="-0.23918226092389377"/>
                  <c:y val="0.1424402758407104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88-43EB-9A3A-214A9E40F104}"/>
                </c:ext>
              </c:extLst>
            </c:dLbl>
            <c:dLbl>
              <c:idx val="1"/>
              <c:layout>
                <c:manualLayout>
                  <c:x val="0.12243120613228368"/>
                  <c:y val="-0.2633725652676884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88-43EB-9A3A-214A9E40F104}"/>
                </c:ext>
              </c:extLst>
            </c:dLbl>
            <c:dLbl>
              <c:idx val="2"/>
              <c:layout>
                <c:manualLayout>
                  <c:x val="0.13817334441561963"/>
                  <c:y val="0.1906464846631351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88-43EB-9A3A-214A9E40F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41</c:v>
                </c:pt>
                <c:pt idx="1">
                  <c:v>59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88-43EB-9A3A-214A9E40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EFEDE3"/>
          </a:solidFill>
          <a:latin typeface="Agency FB" panose="020B0503020202020204" pitchFamily="34" charset="0"/>
        </a:defRPr>
      </a:pPr>
      <a:endParaRPr lang="es-PY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9-470D-A0ED-7D6C276D496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9-470D-A0ED-7D6C276D4969}"/>
              </c:ext>
            </c:extLst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9-470D-A0ED-7D6C276D4969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C9-470D-A0ED-7D6C276D496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9-470D-A0ED-7D6C276D496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C9-470D-A0ED-7D6C276D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20</c:v>
                </c:pt>
                <c:pt idx="1">
                  <c:v>88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C9-470D-A0ED-7D6C276D4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EFEDE3"/>
          </a:solidFill>
          <a:latin typeface="Agency FB" panose="020B0503020202020204" pitchFamily="34" charset="0"/>
        </a:defRPr>
      </a:pPr>
      <a:endParaRPr lang="es-PY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8-43EB-9A3A-214A9E40F104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88-43EB-9A3A-214A9E40F1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88-43EB-9A3A-214A9E40F104}"/>
              </c:ext>
            </c:extLst>
          </c:dPt>
          <c:dPt>
            <c:idx val="3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1E-4121-AB88-3F170847003D}"/>
              </c:ext>
            </c:extLst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91E-4121-AB88-3F170847003D}"/>
              </c:ext>
            </c:extLst>
          </c:dPt>
          <c:dLbls>
            <c:dLbl>
              <c:idx val="0"/>
              <c:layout>
                <c:manualLayout>
                  <c:x val="-6.8631518297203264E-2"/>
                  <c:y val="0.1579426270015732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88-43EB-9A3A-214A9E40F104}"/>
                </c:ext>
              </c:extLst>
            </c:dLbl>
            <c:dLbl>
              <c:idx val="1"/>
              <c:layout>
                <c:manualLayout>
                  <c:x val="-0.25450185906471723"/>
                  <c:y val="1.56697556278417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88-43EB-9A3A-214A9E40F104}"/>
                </c:ext>
              </c:extLst>
            </c:dLbl>
            <c:dLbl>
              <c:idx val="2"/>
              <c:layout>
                <c:manualLayout>
                  <c:x val="0.24984352585528408"/>
                  <c:y val="-0.1696602421714870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88-43EB-9A3A-214A9E40F104}"/>
                </c:ext>
              </c:extLst>
            </c:dLbl>
            <c:dLbl>
              <c:idx val="3"/>
              <c:layout>
                <c:manualLayout>
                  <c:x val="0.11631428609340935"/>
                  <c:y val="0.125022538570163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1E-4121-AB88-3F170847003D}"/>
                </c:ext>
              </c:extLst>
            </c:dLbl>
            <c:dLbl>
              <c:idx val="4"/>
              <c:layout>
                <c:manualLayout>
                  <c:x val="6.0975915851362431E-2"/>
                  <c:y val="0.145771275974285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E-4121-AB88-3F1708470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11</c:v>
                </c:pt>
                <c:pt idx="1">
                  <c:v>44</c:v>
                </c:pt>
                <c:pt idx="2">
                  <c:v>47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88-43EB-9A3A-214A9E40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EFEDE3"/>
          </a:solidFill>
          <a:latin typeface="Agency FB" panose="020B0503020202020204" pitchFamily="34" charset="0"/>
        </a:defRPr>
      </a:pPr>
      <a:endParaRPr lang="es-PY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8-43EB-9A3A-214A9E40F1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88-43EB-9A3A-214A9E40F104}"/>
              </c:ext>
            </c:extLst>
          </c:dPt>
          <c:dPt>
            <c:idx val="2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88-43EB-9A3A-214A9E40F104}"/>
              </c:ext>
            </c:extLst>
          </c:dPt>
          <c:dLbls>
            <c:dLbl>
              <c:idx val="0"/>
              <c:layout>
                <c:manualLayout>
                  <c:x val="-0.32242738520553149"/>
                  <c:y val="-1.701247895673544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88-43EB-9A3A-214A9E40F104}"/>
                </c:ext>
              </c:extLst>
            </c:dLbl>
            <c:dLbl>
              <c:idx val="1"/>
              <c:layout>
                <c:manualLayout>
                  <c:x val="0.24019256831345409"/>
                  <c:y val="5.110370113838524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88-43EB-9A3A-214A9E40F104}"/>
                </c:ext>
              </c:extLst>
            </c:dLbl>
            <c:dLbl>
              <c:idx val="2"/>
              <c:layout>
                <c:manualLayout>
                  <c:x val="6.1994936232888419E-3"/>
                  <c:y val="0.1197785936420480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88-43EB-9A3A-214A9E40F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76</c:v>
                </c:pt>
                <c:pt idx="1">
                  <c:v>47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88-43EB-9A3A-214A9E40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EFEDE3"/>
          </a:solidFill>
          <a:latin typeface="Agency FB" panose="020B0503020202020204" pitchFamily="34" charset="0"/>
        </a:defRPr>
      </a:pPr>
      <a:endParaRPr lang="es-P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E6B7-7E7A-45DD-BCC2-E74BCA365958}" type="datetimeFigureOut">
              <a:rPr lang="es-ES" smtClean="0"/>
              <a:pPr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B9F2-F758-431E-82DC-E599612ECE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ppt sondeo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903" y="1"/>
            <a:ext cx="122379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esktop\ppt sondeo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23" y="0"/>
            <a:ext cx="12228723" cy="6858000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D48DD37-BDBB-42C3-B065-4C0120050F41}"/>
              </a:ext>
            </a:extLst>
          </p:cNvPr>
          <p:cNvSpPr/>
          <p:nvPr/>
        </p:nvSpPr>
        <p:spPr>
          <a:xfrm>
            <a:off x="1577532" y="5754167"/>
            <a:ext cx="2588926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 responde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6A735E-889A-4C6A-9BD1-49A7E9227CEB}"/>
              </a:ext>
            </a:extLst>
          </p:cNvPr>
          <p:cNvSpPr/>
          <p:nvPr/>
        </p:nvSpPr>
        <p:spPr>
          <a:xfrm>
            <a:off x="1988348" y="1878312"/>
            <a:ext cx="4709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Y" sz="3000" b="1" dirty="0">
                <a:solidFill>
                  <a:srgbClr val="675C49"/>
                </a:solidFill>
                <a:latin typeface="Abadi Extra Light" panose="020B0204020104020204" pitchFamily="34" charset="0"/>
              </a:rPr>
              <a:t>¿Tiene parientes trabajando en la función pública?</a:t>
            </a:r>
            <a:endParaRPr lang="es-ES" sz="3000" b="1" cap="none" spc="0" dirty="0">
              <a:ln w="0"/>
              <a:solidFill>
                <a:srgbClr val="675C49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658C2F4-7EEB-4CED-8A16-BD6E6FCA04E6}"/>
              </a:ext>
            </a:extLst>
          </p:cNvPr>
          <p:cNvSpPr/>
          <p:nvPr/>
        </p:nvSpPr>
        <p:spPr>
          <a:xfrm>
            <a:off x="1568943" y="4653071"/>
            <a:ext cx="2597516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49DC68-2C17-46FB-8765-8136619CD988}"/>
              </a:ext>
            </a:extLst>
          </p:cNvPr>
          <p:cNvSpPr/>
          <p:nvPr/>
        </p:nvSpPr>
        <p:spPr>
          <a:xfrm>
            <a:off x="2241807" y="3206404"/>
            <a:ext cx="2027672" cy="1035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41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B8652CE-90C1-4007-B290-5529265942DA}"/>
              </a:ext>
            </a:extLst>
          </p:cNvPr>
          <p:cNvSpPr/>
          <p:nvPr/>
        </p:nvSpPr>
        <p:spPr>
          <a:xfrm>
            <a:off x="1577531" y="3393350"/>
            <a:ext cx="2588927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SÍ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1F7331C-662D-4A4F-BC79-0F7E9F44A2A9}"/>
              </a:ext>
            </a:extLst>
          </p:cNvPr>
          <p:cNvSpPr/>
          <p:nvPr/>
        </p:nvSpPr>
        <p:spPr>
          <a:xfrm>
            <a:off x="2241807" y="4481450"/>
            <a:ext cx="2027672" cy="1035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59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D69082E-DCFB-4103-B5F8-94C577390997}"/>
              </a:ext>
            </a:extLst>
          </p:cNvPr>
          <p:cNvSpPr/>
          <p:nvPr/>
        </p:nvSpPr>
        <p:spPr>
          <a:xfrm>
            <a:off x="4157868" y="5566386"/>
            <a:ext cx="2027672" cy="1035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23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2656479-8971-4151-9B85-08FD6F988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723032"/>
              </p:ext>
            </p:extLst>
          </p:nvPr>
        </p:nvGraphicFramePr>
        <p:xfrm>
          <a:off x="5336556" y="1374189"/>
          <a:ext cx="6255027" cy="573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3D28D9A7-577B-4C89-B116-82C376FC5833}"/>
              </a:ext>
            </a:extLst>
          </p:cNvPr>
          <p:cNvSpPr/>
          <p:nvPr/>
        </p:nvSpPr>
        <p:spPr>
          <a:xfrm>
            <a:off x="3700328" y="6591464"/>
            <a:ext cx="4802791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s-PY" dirty="0">
                <a:solidFill>
                  <a:srgbClr val="675C49"/>
                </a:solidFill>
                <a:latin typeface="+mj-lt"/>
              </a:rPr>
              <a:t>En base a 123 Sondeos Respondidos 2018</a:t>
            </a:r>
            <a:endParaRPr lang="es-ES" cap="none" spc="0" dirty="0">
              <a:ln w="0"/>
              <a:solidFill>
                <a:srgbClr val="675C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343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Desktop\ppt sondeo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23" y="1"/>
            <a:ext cx="12228723" cy="6858000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17E3436-47C0-459B-8866-A151BA2BA796}"/>
              </a:ext>
            </a:extLst>
          </p:cNvPr>
          <p:cNvSpPr/>
          <p:nvPr/>
        </p:nvSpPr>
        <p:spPr>
          <a:xfrm>
            <a:off x="1416206" y="5795679"/>
            <a:ext cx="2588926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 responde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411B495-4EBA-4520-999A-7779A65DAE32}"/>
              </a:ext>
            </a:extLst>
          </p:cNvPr>
          <p:cNvSpPr/>
          <p:nvPr/>
        </p:nvSpPr>
        <p:spPr>
          <a:xfrm>
            <a:off x="1840275" y="1676682"/>
            <a:ext cx="5901970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Y" sz="3000" b="1" dirty="0">
                <a:solidFill>
                  <a:srgbClr val="675C49"/>
                </a:solidFill>
                <a:latin typeface="Abadi Extra Light" panose="020B0204020104020204" pitchFamily="34" charset="0"/>
              </a:rPr>
              <a:t>¿Está usted a favor o en contra de la Unión Civil entre personas del mismo sexo?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DF8B4E-C8D4-48A1-8D2A-AAC045021F5E}"/>
              </a:ext>
            </a:extLst>
          </p:cNvPr>
          <p:cNvSpPr/>
          <p:nvPr/>
        </p:nvSpPr>
        <p:spPr>
          <a:xfrm>
            <a:off x="1407617" y="4509055"/>
            <a:ext cx="2597516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En contra</a:t>
            </a:r>
            <a:endParaRPr lang="es-ES" sz="37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B3FBC3F-937D-4A72-A2C6-83FA828AC0CA}"/>
              </a:ext>
            </a:extLst>
          </p:cNvPr>
          <p:cNvSpPr/>
          <p:nvPr/>
        </p:nvSpPr>
        <p:spPr>
          <a:xfrm>
            <a:off x="2875612" y="3141278"/>
            <a:ext cx="2027672" cy="103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20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DF7DA8E-5033-4945-901A-58FB4E838B5F}"/>
              </a:ext>
            </a:extLst>
          </p:cNvPr>
          <p:cNvSpPr/>
          <p:nvPr/>
        </p:nvSpPr>
        <p:spPr>
          <a:xfrm>
            <a:off x="1416205" y="3249334"/>
            <a:ext cx="2588927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A favor</a:t>
            </a:r>
            <a:endParaRPr lang="es-ES" sz="37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DAD9AD7-BA44-43DB-B0F0-4C51C5210A1B}"/>
              </a:ext>
            </a:extLst>
          </p:cNvPr>
          <p:cNvSpPr/>
          <p:nvPr/>
        </p:nvSpPr>
        <p:spPr>
          <a:xfrm>
            <a:off x="3348248" y="4396547"/>
            <a:ext cx="2027672" cy="1035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88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CDA664D-8B5D-4743-9237-03E99F9EBA37}"/>
              </a:ext>
            </a:extLst>
          </p:cNvPr>
          <p:cNvSpPr/>
          <p:nvPr/>
        </p:nvSpPr>
        <p:spPr>
          <a:xfrm>
            <a:off x="3996542" y="5607898"/>
            <a:ext cx="2027672" cy="1035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15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87EEC12-BB45-4970-9A7B-A47C21206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150842"/>
              </p:ext>
            </p:extLst>
          </p:nvPr>
        </p:nvGraphicFramePr>
        <p:xfrm>
          <a:off x="5312261" y="2051568"/>
          <a:ext cx="5287989" cy="49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30FB0735-6341-485F-8FA6-8D4AD8D3F698}"/>
              </a:ext>
            </a:extLst>
          </p:cNvPr>
          <p:cNvSpPr/>
          <p:nvPr/>
        </p:nvSpPr>
        <p:spPr>
          <a:xfrm>
            <a:off x="3700328" y="6591464"/>
            <a:ext cx="4802791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s-PY" dirty="0">
                <a:solidFill>
                  <a:srgbClr val="675C49"/>
                </a:solidFill>
                <a:latin typeface="+mj-lt"/>
              </a:rPr>
              <a:t>En base a 123 Sondeos Respondidos 2018</a:t>
            </a:r>
            <a:endParaRPr lang="es-ES" cap="none" spc="0" dirty="0">
              <a:ln w="0"/>
              <a:solidFill>
                <a:srgbClr val="675C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39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esktop\ppt sondeo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23" y="0"/>
            <a:ext cx="12228723" cy="6858000"/>
          </a:xfrm>
          <a:prstGeom prst="rect">
            <a:avLst/>
          </a:prstGeom>
          <a:noFill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A6A735E-889A-4C6A-9BD1-49A7E9227CEB}"/>
              </a:ext>
            </a:extLst>
          </p:cNvPr>
          <p:cNvSpPr/>
          <p:nvPr/>
        </p:nvSpPr>
        <p:spPr>
          <a:xfrm>
            <a:off x="1803231" y="1807575"/>
            <a:ext cx="4709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Y" sz="3000" b="1" dirty="0">
                <a:solidFill>
                  <a:srgbClr val="675C49"/>
                </a:solidFill>
                <a:latin typeface="Abadi Extra Light" panose="020B0204020104020204" pitchFamily="34" charset="0"/>
              </a:rPr>
              <a:t>¿Está de acuerdo con la despenalización del aborto?</a:t>
            </a:r>
            <a:endParaRPr lang="es-ES" sz="3000" b="1" cap="none" spc="0" dirty="0">
              <a:ln w="0"/>
              <a:solidFill>
                <a:srgbClr val="675C49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B8652CE-90C1-4007-B290-5529265942DA}"/>
              </a:ext>
            </a:extLst>
          </p:cNvPr>
          <p:cNvSpPr/>
          <p:nvPr/>
        </p:nvSpPr>
        <p:spPr>
          <a:xfrm>
            <a:off x="783670" y="3028200"/>
            <a:ext cx="3327042" cy="744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0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A favor</a:t>
            </a:r>
          </a:p>
          <a:p>
            <a:pPr>
              <a:lnSpc>
                <a:spcPct val="70000"/>
              </a:lnSpc>
            </a:pPr>
            <a:r>
              <a:rPr lang="es-ES" sz="30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en cualquier caso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1F7331C-662D-4A4F-BC79-0F7E9F44A2A9}"/>
              </a:ext>
            </a:extLst>
          </p:cNvPr>
          <p:cNvSpPr/>
          <p:nvPr/>
        </p:nvSpPr>
        <p:spPr>
          <a:xfrm>
            <a:off x="3542500" y="3180361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11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2656479-8971-4151-9B85-08FD6F988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190721"/>
              </p:ext>
            </p:extLst>
          </p:nvPr>
        </p:nvGraphicFramePr>
        <p:xfrm>
          <a:off x="6506653" y="1374189"/>
          <a:ext cx="5585170" cy="548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2320D1F0-2ABC-4077-8A08-1B0D605315C8}"/>
              </a:ext>
            </a:extLst>
          </p:cNvPr>
          <p:cNvSpPr/>
          <p:nvPr/>
        </p:nvSpPr>
        <p:spPr>
          <a:xfrm>
            <a:off x="727012" y="3831327"/>
            <a:ext cx="3327042" cy="744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0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En contra</a:t>
            </a:r>
          </a:p>
          <a:p>
            <a:pPr>
              <a:lnSpc>
                <a:spcPct val="70000"/>
              </a:lnSpc>
            </a:pPr>
            <a:r>
              <a:rPr lang="es-ES" sz="30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en cualquier caso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DA9918D-F7FC-4B39-81E9-9697839904DE}"/>
              </a:ext>
            </a:extLst>
          </p:cNvPr>
          <p:cNvSpPr/>
          <p:nvPr/>
        </p:nvSpPr>
        <p:spPr>
          <a:xfrm>
            <a:off x="729186" y="4701268"/>
            <a:ext cx="4449145" cy="744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PY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Sólo en casos de riesgo de muerte de madre o hijo/a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D7F1CC5-8C1D-4ADE-A6CC-7C82F044F934}"/>
              </a:ext>
            </a:extLst>
          </p:cNvPr>
          <p:cNvSpPr/>
          <p:nvPr/>
        </p:nvSpPr>
        <p:spPr>
          <a:xfrm>
            <a:off x="727011" y="5522040"/>
            <a:ext cx="4902590" cy="421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PY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Solo en caso de abuso sexual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FFE24D6-F4DC-4FC3-94FE-FCFE22718F9C}"/>
              </a:ext>
            </a:extLst>
          </p:cNvPr>
          <p:cNvSpPr/>
          <p:nvPr/>
        </p:nvSpPr>
        <p:spPr>
          <a:xfrm>
            <a:off x="727011" y="6118096"/>
            <a:ext cx="4902590" cy="421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PY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 responde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6345A4B-510B-4F49-B22A-C62A15E54494}"/>
              </a:ext>
            </a:extLst>
          </p:cNvPr>
          <p:cNvSpPr/>
          <p:nvPr/>
        </p:nvSpPr>
        <p:spPr>
          <a:xfrm>
            <a:off x="3579313" y="4043961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44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0E091BF-4FE1-4B03-AFB6-AECA3DCCA786}"/>
              </a:ext>
            </a:extLst>
          </p:cNvPr>
          <p:cNvSpPr/>
          <p:nvPr/>
        </p:nvSpPr>
        <p:spPr>
          <a:xfrm>
            <a:off x="4872088" y="4916619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47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11A90A5-C24D-4AE9-8AFF-FBF1BCCF8260}"/>
              </a:ext>
            </a:extLst>
          </p:cNvPr>
          <p:cNvSpPr/>
          <p:nvPr/>
        </p:nvSpPr>
        <p:spPr>
          <a:xfrm>
            <a:off x="5322793" y="5509652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12</a:t>
            </a:r>
            <a:endParaRPr lang="es-ES" sz="45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4BAEAF-4F7B-4758-811B-BC75DE22A936}"/>
              </a:ext>
            </a:extLst>
          </p:cNvPr>
          <p:cNvSpPr/>
          <p:nvPr/>
        </p:nvSpPr>
        <p:spPr>
          <a:xfrm>
            <a:off x="2872837" y="6044927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9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F5AA15D-B3B4-42CD-9CC9-A0C56B3A6997}"/>
              </a:ext>
            </a:extLst>
          </p:cNvPr>
          <p:cNvSpPr/>
          <p:nvPr/>
        </p:nvSpPr>
        <p:spPr>
          <a:xfrm>
            <a:off x="3700328" y="6591464"/>
            <a:ext cx="4802791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s-PY" dirty="0">
                <a:solidFill>
                  <a:srgbClr val="675C49"/>
                </a:solidFill>
                <a:latin typeface="+mj-lt"/>
              </a:rPr>
              <a:t>En base a 123 Sondeos Respondidos 2018</a:t>
            </a:r>
            <a:endParaRPr lang="es-ES" cap="none" spc="0" dirty="0">
              <a:ln w="0"/>
              <a:solidFill>
                <a:srgbClr val="675C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022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esktop\ppt sondeo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23" y="0"/>
            <a:ext cx="12228723" cy="6858000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D48DD37-BDBB-42C3-B065-4C0120050F41}"/>
              </a:ext>
            </a:extLst>
          </p:cNvPr>
          <p:cNvSpPr/>
          <p:nvPr/>
        </p:nvSpPr>
        <p:spPr>
          <a:xfrm>
            <a:off x="1577532" y="5754167"/>
            <a:ext cx="2588926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 responde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6A735E-889A-4C6A-9BD1-49A7E9227CEB}"/>
              </a:ext>
            </a:extLst>
          </p:cNvPr>
          <p:cNvSpPr/>
          <p:nvPr/>
        </p:nvSpPr>
        <p:spPr>
          <a:xfrm>
            <a:off x="663034" y="1839952"/>
            <a:ext cx="4709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Y" sz="3000" b="1" dirty="0">
                <a:solidFill>
                  <a:srgbClr val="675C49"/>
                </a:solidFill>
                <a:latin typeface="Abadi Extra Light" panose="020B0204020104020204" pitchFamily="34" charset="0"/>
              </a:rPr>
              <a:t>¿Está de acuerdo con la figura de la Reelección Presidencial?</a:t>
            </a:r>
            <a:endParaRPr lang="es-ES" sz="3000" b="1" cap="none" spc="0" dirty="0">
              <a:ln w="0"/>
              <a:solidFill>
                <a:srgbClr val="675C49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658C2F4-7EEB-4CED-8A16-BD6E6FCA04E6}"/>
              </a:ext>
            </a:extLst>
          </p:cNvPr>
          <p:cNvSpPr/>
          <p:nvPr/>
        </p:nvSpPr>
        <p:spPr>
          <a:xfrm>
            <a:off x="1568943" y="4653071"/>
            <a:ext cx="2597516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49DC68-2C17-46FB-8765-8136619CD988}"/>
              </a:ext>
            </a:extLst>
          </p:cNvPr>
          <p:cNvSpPr/>
          <p:nvPr/>
        </p:nvSpPr>
        <p:spPr>
          <a:xfrm>
            <a:off x="2241807" y="3206404"/>
            <a:ext cx="2027672" cy="103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76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B8652CE-90C1-4007-B290-5529265942DA}"/>
              </a:ext>
            </a:extLst>
          </p:cNvPr>
          <p:cNvSpPr/>
          <p:nvPr/>
        </p:nvSpPr>
        <p:spPr>
          <a:xfrm>
            <a:off x="1577531" y="3393350"/>
            <a:ext cx="2588927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SÍ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1F7331C-662D-4A4F-BC79-0F7E9F44A2A9}"/>
              </a:ext>
            </a:extLst>
          </p:cNvPr>
          <p:cNvSpPr/>
          <p:nvPr/>
        </p:nvSpPr>
        <p:spPr>
          <a:xfrm>
            <a:off x="2241807" y="4481450"/>
            <a:ext cx="2027672" cy="103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47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D69082E-DCFB-4103-B5F8-94C577390997}"/>
              </a:ext>
            </a:extLst>
          </p:cNvPr>
          <p:cNvSpPr/>
          <p:nvPr/>
        </p:nvSpPr>
        <p:spPr>
          <a:xfrm>
            <a:off x="4157868" y="5566386"/>
            <a:ext cx="2027672" cy="103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1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2656479-8971-4151-9B85-08FD6F988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601111"/>
              </p:ext>
            </p:extLst>
          </p:nvPr>
        </p:nvGraphicFramePr>
        <p:xfrm>
          <a:off x="5336556" y="1374189"/>
          <a:ext cx="6255027" cy="573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50ABF402-65D6-433C-B0EA-168CC4586522}"/>
              </a:ext>
            </a:extLst>
          </p:cNvPr>
          <p:cNvSpPr/>
          <p:nvPr/>
        </p:nvSpPr>
        <p:spPr>
          <a:xfrm>
            <a:off x="3700328" y="6591464"/>
            <a:ext cx="4802791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s-PY" dirty="0">
                <a:solidFill>
                  <a:srgbClr val="675C49"/>
                </a:solidFill>
                <a:latin typeface="+mj-lt"/>
              </a:rPr>
              <a:t>En base a 123 Sondeos Respondidos 2018</a:t>
            </a:r>
            <a:endParaRPr lang="es-ES" cap="none" spc="0" dirty="0">
              <a:ln w="0"/>
              <a:solidFill>
                <a:srgbClr val="675C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392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Desktop\ppt sondeo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62" y="0"/>
            <a:ext cx="12228723" cy="6858000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17E3436-47C0-459B-8866-A151BA2BA796}"/>
              </a:ext>
            </a:extLst>
          </p:cNvPr>
          <p:cNvSpPr/>
          <p:nvPr/>
        </p:nvSpPr>
        <p:spPr>
          <a:xfrm>
            <a:off x="1416206" y="5396390"/>
            <a:ext cx="2588926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 responde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411B495-4EBA-4520-999A-7779A65DAE32}"/>
              </a:ext>
            </a:extLst>
          </p:cNvPr>
          <p:cNvSpPr/>
          <p:nvPr/>
        </p:nvSpPr>
        <p:spPr>
          <a:xfrm>
            <a:off x="1703512" y="1497205"/>
            <a:ext cx="8243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Y" sz="3000" b="1" dirty="0">
                <a:solidFill>
                  <a:srgbClr val="675C49"/>
                </a:solidFill>
                <a:latin typeface="Abadi Extra Light" panose="020B0204020104020204" pitchFamily="34" charset="0"/>
              </a:rPr>
              <a:t>¿Está de acuerdo con la Enmienda Constitucional para habilitar la Reelección Presidencial?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DF8B4E-C8D4-48A1-8D2A-AAC045021F5E}"/>
              </a:ext>
            </a:extLst>
          </p:cNvPr>
          <p:cNvSpPr/>
          <p:nvPr/>
        </p:nvSpPr>
        <p:spPr>
          <a:xfrm>
            <a:off x="1407617" y="4109766"/>
            <a:ext cx="2597516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En contra</a:t>
            </a:r>
            <a:endParaRPr lang="es-ES" sz="37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B3FBC3F-937D-4A72-A2C6-83FA828AC0CA}"/>
              </a:ext>
            </a:extLst>
          </p:cNvPr>
          <p:cNvSpPr/>
          <p:nvPr/>
        </p:nvSpPr>
        <p:spPr>
          <a:xfrm>
            <a:off x="2875612" y="2741989"/>
            <a:ext cx="2027672" cy="103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27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DF7DA8E-5033-4945-901A-58FB4E838B5F}"/>
              </a:ext>
            </a:extLst>
          </p:cNvPr>
          <p:cNvSpPr/>
          <p:nvPr/>
        </p:nvSpPr>
        <p:spPr>
          <a:xfrm>
            <a:off x="1416205" y="2850045"/>
            <a:ext cx="2588927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A favor</a:t>
            </a:r>
            <a:endParaRPr lang="es-ES" sz="37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DAD9AD7-BA44-43DB-B0F0-4C51C5210A1B}"/>
              </a:ext>
            </a:extLst>
          </p:cNvPr>
          <p:cNvSpPr/>
          <p:nvPr/>
        </p:nvSpPr>
        <p:spPr>
          <a:xfrm>
            <a:off x="3348248" y="3997258"/>
            <a:ext cx="2027672" cy="103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93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CDA664D-8B5D-4743-9237-03E99F9EBA37}"/>
              </a:ext>
            </a:extLst>
          </p:cNvPr>
          <p:cNvSpPr/>
          <p:nvPr/>
        </p:nvSpPr>
        <p:spPr>
          <a:xfrm>
            <a:off x="3996542" y="5208609"/>
            <a:ext cx="2027672" cy="103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3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87EEC12-BB45-4970-9A7B-A47C21206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956083"/>
              </p:ext>
            </p:extLst>
          </p:nvPr>
        </p:nvGraphicFramePr>
        <p:xfrm>
          <a:off x="6189446" y="2186434"/>
          <a:ext cx="5287989" cy="49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83CA697A-8960-4ED4-8F69-01FBAC126EAE}"/>
              </a:ext>
            </a:extLst>
          </p:cNvPr>
          <p:cNvSpPr/>
          <p:nvPr/>
        </p:nvSpPr>
        <p:spPr>
          <a:xfrm>
            <a:off x="3700328" y="6192175"/>
            <a:ext cx="4802791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s-PY" dirty="0">
                <a:solidFill>
                  <a:srgbClr val="675C49"/>
                </a:solidFill>
                <a:latin typeface="+mj-lt"/>
              </a:rPr>
              <a:t>En base a 123 Sondeos Respondidos 2018</a:t>
            </a:r>
            <a:endParaRPr lang="es-ES" cap="none" spc="0" dirty="0">
              <a:ln w="0"/>
              <a:solidFill>
                <a:srgbClr val="675C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148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esktop\ppt sondeo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23" y="0"/>
            <a:ext cx="12228723" cy="6858000"/>
          </a:xfrm>
          <a:prstGeom prst="rect">
            <a:avLst/>
          </a:prstGeom>
          <a:noFill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A6A735E-889A-4C6A-9BD1-49A7E9227CEB}"/>
              </a:ext>
            </a:extLst>
          </p:cNvPr>
          <p:cNvSpPr/>
          <p:nvPr/>
        </p:nvSpPr>
        <p:spPr>
          <a:xfrm>
            <a:off x="1803230" y="1807575"/>
            <a:ext cx="55851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Y" sz="3000" b="1" dirty="0">
                <a:solidFill>
                  <a:srgbClr val="675C49"/>
                </a:solidFill>
                <a:latin typeface="Abadi Extra Light" panose="020B0204020104020204" pitchFamily="34" charset="0"/>
              </a:rPr>
              <a:t>Con relación a la Fuerza de Tareas Conjuntas ¿Qué acciones realizaría?</a:t>
            </a:r>
            <a:endParaRPr lang="es-ES" sz="3000" b="1" cap="none" spc="0" dirty="0">
              <a:ln w="0"/>
              <a:solidFill>
                <a:srgbClr val="675C49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B8652CE-90C1-4007-B290-5529265942DA}"/>
              </a:ext>
            </a:extLst>
          </p:cNvPr>
          <p:cNvSpPr/>
          <p:nvPr/>
        </p:nvSpPr>
        <p:spPr>
          <a:xfrm>
            <a:off x="644783" y="3014019"/>
            <a:ext cx="3327042" cy="744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Aumentaría el presupuesto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1F7331C-662D-4A4F-BC79-0F7E9F44A2A9}"/>
              </a:ext>
            </a:extLst>
          </p:cNvPr>
          <p:cNvSpPr/>
          <p:nvPr/>
        </p:nvSpPr>
        <p:spPr>
          <a:xfrm>
            <a:off x="3071343" y="3152133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3</a:t>
            </a:r>
            <a:endParaRPr lang="es-ES" sz="45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2656479-8971-4151-9B85-08FD6F988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886013"/>
              </p:ext>
            </p:extLst>
          </p:nvPr>
        </p:nvGraphicFramePr>
        <p:xfrm>
          <a:off x="6506653" y="1374189"/>
          <a:ext cx="5585170" cy="548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2320D1F0-2ABC-4077-8A08-1B0D605315C8}"/>
              </a:ext>
            </a:extLst>
          </p:cNvPr>
          <p:cNvSpPr/>
          <p:nvPr/>
        </p:nvSpPr>
        <p:spPr>
          <a:xfrm>
            <a:off x="644783" y="3939252"/>
            <a:ext cx="3327042" cy="744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Mantendría el presupuesto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DA9918D-F7FC-4B39-81E9-9697839904DE}"/>
              </a:ext>
            </a:extLst>
          </p:cNvPr>
          <p:cNvSpPr/>
          <p:nvPr/>
        </p:nvSpPr>
        <p:spPr>
          <a:xfrm>
            <a:off x="648264" y="4822716"/>
            <a:ext cx="4449145" cy="421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PY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Desintegraría la FTC: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D7F1CC5-8C1D-4ADE-A6CC-7C82F044F934}"/>
              </a:ext>
            </a:extLst>
          </p:cNvPr>
          <p:cNvSpPr/>
          <p:nvPr/>
        </p:nvSpPr>
        <p:spPr>
          <a:xfrm>
            <a:off x="644783" y="5469072"/>
            <a:ext cx="4902590" cy="421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PY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Otras acciones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FFE24D6-F4DC-4FC3-94FE-FCFE22718F9C}"/>
              </a:ext>
            </a:extLst>
          </p:cNvPr>
          <p:cNvSpPr/>
          <p:nvPr/>
        </p:nvSpPr>
        <p:spPr>
          <a:xfrm>
            <a:off x="629588" y="6047063"/>
            <a:ext cx="4902590" cy="421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PY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 contesta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6345A4B-510B-4F49-B22A-C62A15E54494}"/>
              </a:ext>
            </a:extLst>
          </p:cNvPr>
          <p:cNvSpPr/>
          <p:nvPr/>
        </p:nvSpPr>
        <p:spPr>
          <a:xfrm>
            <a:off x="3071343" y="4073245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14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0E091BF-4FE1-4B03-AFB6-AECA3DCCA786}"/>
              </a:ext>
            </a:extLst>
          </p:cNvPr>
          <p:cNvSpPr/>
          <p:nvPr/>
        </p:nvSpPr>
        <p:spPr>
          <a:xfrm>
            <a:off x="3877529" y="4765841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72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11A90A5-C24D-4AE9-8AFF-FBF1BCCF8260}"/>
              </a:ext>
            </a:extLst>
          </p:cNvPr>
          <p:cNvSpPr/>
          <p:nvPr/>
        </p:nvSpPr>
        <p:spPr>
          <a:xfrm>
            <a:off x="3036076" y="5431419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30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4BAEAF-4F7B-4758-811B-BC75DE22A936}"/>
              </a:ext>
            </a:extLst>
          </p:cNvPr>
          <p:cNvSpPr/>
          <p:nvPr/>
        </p:nvSpPr>
        <p:spPr>
          <a:xfrm>
            <a:off x="2709678" y="5990188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4</a:t>
            </a:r>
            <a:endParaRPr lang="es-ES" sz="45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916E297-C7FC-426A-A80A-FC39F32E0C74}"/>
              </a:ext>
            </a:extLst>
          </p:cNvPr>
          <p:cNvSpPr/>
          <p:nvPr/>
        </p:nvSpPr>
        <p:spPr>
          <a:xfrm>
            <a:off x="3700328" y="6591464"/>
            <a:ext cx="4802791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s-PY" dirty="0">
                <a:solidFill>
                  <a:srgbClr val="675C49"/>
                </a:solidFill>
                <a:latin typeface="+mj-lt"/>
              </a:rPr>
              <a:t>En base a 123 Sondeos Respondidos 2018</a:t>
            </a:r>
            <a:endParaRPr lang="es-ES" cap="none" spc="0" dirty="0">
              <a:ln w="0"/>
              <a:solidFill>
                <a:srgbClr val="675C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95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Desktop\ppt sondeo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720" y="230978"/>
            <a:ext cx="12228723" cy="6858000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17E3436-47C0-459B-8866-A151BA2BA796}"/>
              </a:ext>
            </a:extLst>
          </p:cNvPr>
          <p:cNvSpPr/>
          <p:nvPr/>
        </p:nvSpPr>
        <p:spPr>
          <a:xfrm>
            <a:off x="1416206" y="5795679"/>
            <a:ext cx="2588926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0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 responde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411B495-4EBA-4520-999A-7779A65DAE32}"/>
              </a:ext>
            </a:extLst>
          </p:cNvPr>
          <p:cNvSpPr/>
          <p:nvPr/>
        </p:nvSpPr>
        <p:spPr>
          <a:xfrm>
            <a:off x="1416205" y="1931818"/>
            <a:ext cx="8243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Y" sz="3000" b="1" dirty="0">
                <a:solidFill>
                  <a:srgbClr val="675C49"/>
                </a:solidFill>
                <a:latin typeface="Abadi Extra Light" panose="020B0204020104020204" pitchFamily="34" charset="0"/>
              </a:rPr>
              <a:t>¿Está de acuerdo con la emisión de bonos soberanos para financiar políticas públicas?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DF8B4E-C8D4-48A1-8D2A-AAC045021F5E}"/>
              </a:ext>
            </a:extLst>
          </p:cNvPr>
          <p:cNvSpPr/>
          <p:nvPr/>
        </p:nvSpPr>
        <p:spPr>
          <a:xfrm>
            <a:off x="1407617" y="4509055"/>
            <a:ext cx="2597516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En contra</a:t>
            </a:r>
            <a:endParaRPr lang="es-ES" sz="37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B3FBC3F-937D-4A72-A2C6-83FA828AC0CA}"/>
              </a:ext>
            </a:extLst>
          </p:cNvPr>
          <p:cNvSpPr/>
          <p:nvPr/>
        </p:nvSpPr>
        <p:spPr>
          <a:xfrm>
            <a:off x="2875612" y="3141278"/>
            <a:ext cx="2027672" cy="103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50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DF7DA8E-5033-4945-901A-58FB4E838B5F}"/>
              </a:ext>
            </a:extLst>
          </p:cNvPr>
          <p:cNvSpPr/>
          <p:nvPr/>
        </p:nvSpPr>
        <p:spPr>
          <a:xfrm>
            <a:off x="1416205" y="3249334"/>
            <a:ext cx="2588927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A favor</a:t>
            </a:r>
            <a:endParaRPr lang="es-ES" sz="37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DAD9AD7-BA44-43DB-B0F0-4C51C5210A1B}"/>
              </a:ext>
            </a:extLst>
          </p:cNvPr>
          <p:cNvSpPr/>
          <p:nvPr/>
        </p:nvSpPr>
        <p:spPr>
          <a:xfrm>
            <a:off x="3348248" y="4396547"/>
            <a:ext cx="2027672" cy="103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67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CDA664D-8B5D-4743-9237-03E99F9EBA37}"/>
              </a:ext>
            </a:extLst>
          </p:cNvPr>
          <p:cNvSpPr/>
          <p:nvPr/>
        </p:nvSpPr>
        <p:spPr>
          <a:xfrm>
            <a:off x="3996542" y="5607898"/>
            <a:ext cx="2027672" cy="103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6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87EEC12-BB45-4970-9A7B-A47C21206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320366"/>
              </p:ext>
            </p:extLst>
          </p:nvPr>
        </p:nvGraphicFramePr>
        <p:xfrm>
          <a:off x="6189446" y="2585723"/>
          <a:ext cx="5287989" cy="49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53DE5B0B-F2FE-4CD4-9199-F804EC5B9FC1}"/>
              </a:ext>
            </a:extLst>
          </p:cNvPr>
          <p:cNvSpPr/>
          <p:nvPr/>
        </p:nvSpPr>
        <p:spPr>
          <a:xfrm>
            <a:off x="3700328" y="6591464"/>
            <a:ext cx="4802791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s-PY" dirty="0">
                <a:solidFill>
                  <a:srgbClr val="675C49"/>
                </a:solidFill>
                <a:latin typeface="+mj-lt"/>
              </a:rPr>
              <a:t>En base a 123 Sondeos Respondidos 2018</a:t>
            </a:r>
            <a:endParaRPr lang="es-ES" cap="none" spc="0" dirty="0">
              <a:ln w="0"/>
              <a:solidFill>
                <a:srgbClr val="675C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04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esktop\ppt sondeo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900" y="217168"/>
            <a:ext cx="12228723" cy="6858000"/>
          </a:xfrm>
          <a:prstGeom prst="rect">
            <a:avLst/>
          </a:prstGeom>
          <a:noFill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A6A735E-889A-4C6A-9BD1-49A7E9227CEB}"/>
              </a:ext>
            </a:extLst>
          </p:cNvPr>
          <p:cNvSpPr/>
          <p:nvPr/>
        </p:nvSpPr>
        <p:spPr>
          <a:xfrm>
            <a:off x="1619728" y="1752155"/>
            <a:ext cx="4709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Y" sz="3000" b="1" dirty="0">
                <a:solidFill>
                  <a:srgbClr val="675C49"/>
                </a:solidFill>
                <a:latin typeface="Abadi Extra Light" panose="020B0204020104020204" pitchFamily="34" charset="0"/>
              </a:rPr>
              <a:t>¿¿Está de acuerdo con la legalización de la marihuana??</a:t>
            </a:r>
            <a:endParaRPr lang="es-ES" sz="3000" b="1" cap="none" spc="0" dirty="0">
              <a:ln w="0"/>
              <a:solidFill>
                <a:srgbClr val="675C49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B8652CE-90C1-4007-B290-5529265942DA}"/>
              </a:ext>
            </a:extLst>
          </p:cNvPr>
          <p:cNvSpPr/>
          <p:nvPr/>
        </p:nvSpPr>
        <p:spPr>
          <a:xfrm>
            <a:off x="783670" y="3028200"/>
            <a:ext cx="3327042" cy="744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PY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Estoy de acuerdo en cualquier caso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1F7331C-662D-4A4F-BC79-0F7E9F44A2A9}"/>
              </a:ext>
            </a:extLst>
          </p:cNvPr>
          <p:cNvSpPr/>
          <p:nvPr/>
        </p:nvSpPr>
        <p:spPr>
          <a:xfrm>
            <a:off x="3991913" y="3110893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16</a:t>
            </a:r>
            <a:endParaRPr lang="es-ES" sz="45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2656479-8971-4151-9B85-08FD6F988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362829"/>
              </p:ext>
            </p:extLst>
          </p:nvPr>
        </p:nvGraphicFramePr>
        <p:xfrm>
          <a:off x="6506653" y="1374189"/>
          <a:ext cx="5585170" cy="548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2320D1F0-2ABC-4077-8A08-1B0D605315C8}"/>
              </a:ext>
            </a:extLst>
          </p:cNvPr>
          <p:cNvSpPr/>
          <p:nvPr/>
        </p:nvSpPr>
        <p:spPr>
          <a:xfrm>
            <a:off x="737391" y="3929676"/>
            <a:ext cx="3591089" cy="744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PY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 estoy de acuerdo en cualquier caso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DA9918D-F7FC-4B39-81E9-9697839904DE}"/>
              </a:ext>
            </a:extLst>
          </p:cNvPr>
          <p:cNvSpPr/>
          <p:nvPr/>
        </p:nvSpPr>
        <p:spPr>
          <a:xfrm>
            <a:off x="727011" y="4859067"/>
            <a:ext cx="4449145" cy="421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PY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Solo para uso medicinal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D7F1CC5-8C1D-4ADE-A6CC-7C82F044F934}"/>
              </a:ext>
            </a:extLst>
          </p:cNvPr>
          <p:cNvSpPr/>
          <p:nvPr/>
        </p:nvSpPr>
        <p:spPr>
          <a:xfrm>
            <a:off x="727011" y="5522040"/>
            <a:ext cx="4902590" cy="421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r>
              <a:rPr lang="es-PY" sz="300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No contesta</a:t>
            </a:r>
            <a:endParaRPr lang="es-ES" sz="3000" b="0" cap="none" spc="0" dirty="0">
              <a:ln w="0"/>
              <a:solidFill>
                <a:schemeClr val="accent3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6345A4B-510B-4F49-B22A-C62A15E54494}"/>
              </a:ext>
            </a:extLst>
          </p:cNvPr>
          <p:cNvSpPr/>
          <p:nvPr/>
        </p:nvSpPr>
        <p:spPr>
          <a:xfrm>
            <a:off x="4101848" y="3960597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21</a:t>
            </a:r>
            <a:endParaRPr lang="es-ES" sz="45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0E091BF-4FE1-4B03-AFB6-AECA3DCCA786}"/>
              </a:ext>
            </a:extLst>
          </p:cNvPr>
          <p:cNvSpPr/>
          <p:nvPr/>
        </p:nvSpPr>
        <p:spPr>
          <a:xfrm>
            <a:off x="4453524" y="4855804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81</a:t>
            </a:r>
            <a:endParaRPr lang="es-ES" sz="45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11A90A5-C24D-4AE9-8AFF-FBF1BCCF8260}"/>
              </a:ext>
            </a:extLst>
          </p:cNvPr>
          <p:cNvSpPr/>
          <p:nvPr/>
        </p:nvSpPr>
        <p:spPr>
          <a:xfrm>
            <a:off x="2665448" y="5486517"/>
            <a:ext cx="1445264" cy="535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45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5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48CED2D-1E8D-43F7-94BF-BD59C91AEDFB}"/>
              </a:ext>
            </a:extLst>
          </p:cNvPr>
          <p:cNvSpPr/>
          <p:nvPr/>
        </p:nvSpPr>
        <p:spPr>
          <a:xfrm>
            <a:off x="3700328" y="6591464"/>
            <a:ext cx="4802791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s-PY" dirty="0">
                <a:solidFill>
                  <a:srgbClr val="675C49"/>
                </a:solidFill>
                <a:latin typeface="+mj-lt"/>
              </a:rPr>
              <a:t>En base a 123 Sondeos Respondidos 2018</a:t>
            </a:r>
            <a:endParaRPr lang="es-ES" cap="none" spc="0" dirty="0">
              <a:ln w="0"/>
              <a:solidFill>
                <a:srgbClr val="675C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52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ppt sondeo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901" y="0"/>
            <a:ext cx="122379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uario\Desktop\ppt sondeo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25"/>
            <a:ext cx="12192000" cy="683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Desktop\ppt sondeo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905" y="1"/>
            <a:ext cx="12237905" cy="6858000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50A5A86-2D76-4B4E-A828-6DDD386786FC}"/>
              </a:ext>
            </a:extLst>
          </p:cNvPr>
          <p:cNvSpPr/>
          <p:nvPr/>
        </p:nvSpPr>
        <p:spPr>
          <a:xfrm>
            <a:off x="1343472" y="3253479"/>
            <a:ext cx="48686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ALTO PARANÁ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4C4DEF-F4B9-4EAE-91B2-A42F546372E1}"/>
              </a:ext>
            </a:extLst>
          </p:cNvPr>
          <p:cNvSpPr/>
          <p:nvPr/>
        </p:nvSpPr>
        <p:spPr>
          <a:xfrm>
            <a:off x="1343472" y="1690585"/>
            <a:ext cx="48686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CAPITAL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AC5D28-F35E-4AF6-ADBF-7DE55943F002}"/>
              </a:ext>
            </a:extLst>
          </p:cNvPr>
          <p:cNvSpPr/>
          <p:nvPr/>
        </p:nvSpPr>
        <p:spPr>
          <a:xfrm>
            <a:off x="1343472" y="2499426"/>
            <a:ext cx="48686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CENTRAL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2E3A4B7-2419-4206-9FD4-3E1458762DB4}"/>
              </a:ext>
            </a:extLst>
          </p:cNvPr>
          <p:cNvSpPr/>
          <p:nvPr/>
        </p:nvSpPr>
        <p:spPr>
          <a:xfrm>
            <a:off x="7752184" y="2877992"/>
            <a:ext cx="4038165" cy="13911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245</a:t>
            </a:r>
            <a:r>
              <a:rPr lang="es-ES" sz="4200" b="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es-ES" sz="4200" b="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CANDIDATOS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esktop\ppt sondeo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23" y="0"/>
            <a:ext cx="12228723" cy="6858000"/>
          </a:xfrm>
          <a:prstGeom prst="rect">
            <a:avLst/>
          </a:prstGeom>
          <a:noFill/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095BF4A-BAA2-4ADA-BAAD-6A5D07EF9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345209"/>
              </p:ext>
            </p:extLst>
          </p:nvPr>
        </p:nvGraphicFramePr>
        <p:xfrm>
          <a:off x="4871864" y="1196752"/>
          <a:ext cx="6840760" cy="506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4487B10A-4D34-4807-90D1-2757F3BEF167}"/>
              </a:ext>
            </a:extLst>
          </p:cNvPr>
          <p:cNvSpPr/>
          <p:nvPr/>
        </p:nvSpPr>
        <p:spPr>
          <a:xfrm>
            <a:off x="1227492" y="5187462"/>
            <a:ext cx="4038165" cy="13911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77933C"/>
                </a:solidFill>
                <a:latin typeface="Arial Nova Cond" panose="020B0506020202020204" pitchFamily="34" charset="0"/>
              </a:rPr>
              <a:t>198</a:t>
            </a:r>
            <a:endParaRPr lang="es-ES" sz="4200" b="1" cap="none" spc="0" dirty="0">
              <a:ln w="0"/>
              <a:solidFill>
                <a:srgbClr val="77933C"/>
              </a:solidFill>
              <a:latin typeface="Arial Nova Cond" panose="020B0506020202020204" pitchFamily="34" charset="0"/>
            </a:endParaRPr>
          </a:p>
          <a:p>
            <a:pPr>
              <a:lnSpc>
                <a:spcPct val="60000"/>
              </a:lnSpc>
            </a:pPr>
            <a:r>
              <a:rPr lang="es-ES" sz="4200" b="0" cap="none" spc="0" dirty="0">
                <a:ln w="0"/>
                <a:solidFill>
                  <a:srgbClr val="77933C"/>
                </a:solidFill>
                <a:latin typeface="Arial Nova Cond" panose="020B0506020202020204" pitchFamily="34" charset="0"/>
              </a:rPr>
              <a:t>CANDIDATOS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03AF54C-FDDC-447E-86B6-961D74376EBB}"/>
              </a:ext>
            </a:extLst>
          </p:cNvPr>
          <p:cNvSpPr/>
          <p:nvPr/>
        </p:nvSpPr>
        <p:spPr>
          <a:xfrm>
            <a:off x="1240950" y="3598989"/>
            <a:ext cx="4038165" cy="13911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C0504D"/>
                </a:solidFill>
                <a:latin typeface="Arial Nova Cond" panose="020B0506020202020204" pitchFamily="34" charset="0"/>
              </a:rPr>
              <a:t>47</a:t>
            </a:r>
            <a:endParaRPr lang="es-ES" sz="4200" b="1" cap="none" spc="0" dirty="0">
              <a:ln w="0"/>
              <a:solidFill>
                <a:srgbClr val="C0504D"/>
              </a:solidFill>
              <a:latin typeface="Arial Nova Cond" panose="020B0506020202020204" pitchFamily="34" charset="0"/>
            </a:endParaRPr>
          </a:p>
          <a:p>
            <a:pPr>
              <a:lnSpc>
                <a:spcPct val="60000"/>
              </a:lnSpc>
            </a:pPr>
            <a:r>
              <a:rPr lang="es-ES" sz="4200" b="0" cap="none" spc="0" dirty="0">
                <a:ln w="0"/>
                <a:solidFill>
                  <a:srgbClr val="C0504D"/>
                </a:solidFill>
                <a:latin typeface="Arial Nova Cond" panose="020B0506020202020204" pitchFamily="34" charset="0"/>
              </a:rPr>
              <a:t>CANDIDATAS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E306142-9B65-4481-AB0C-D8530B0105D4}"/>
              </a:ext>
            </a:extLst>
          </p:cNvPr>
          <p:cNvSpPr/>
          <p:nvPr/>
        </p:nvSpPr>
        <p:spPr>
          <a:xfrm>
            <a:off x="1240950" y="2124650"/>
            <a:ext cx="4431367" cy="1277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75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245</a:t>
            </a:r>
            <a:r>
              <a:rPr lang="es-ES" sz="4200" b="0" cap="none" spc="0" dirty="0">
                <a:ln w="0"/>
                <a:solidFill>
                  <a:srgbClr val="E6C069"/>
                </a:solidFill>
                <a:latin typeface="Arial Nova Cond" panose="020B0506020202020204" pitchFamily="34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es-ES" sz="5000" b="1" cap="none" spc="0" dirty="0">
                <a:ln w="0"/>
                <a:solidFill>
                  <a:srgbClr val="997837"/>
                </a:solidFill>
                <a:latin typeface="Arial Nova Cond" panose="020B0506020202020204" pitchFamily="34" charset="0"/>
              </a:rPr>
              <a:t>CANDIDATOS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Desktop\ppt sondeo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23" y="1"/>
            <a:ext cx="12228723" cy="6858000"/>
          </a:xfrm>
          <a:prstGeom prst="rect">
            <a:avLst/>
          </a:prstGeom>
          <a:noFill/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DE5D984-DDFF-4820-96A7-9ADA6EEA68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135216"/>
              </p:ext>
            </p:extLst>
          </p:nvPr>
        </p:nvGraphicFramePr>
        <p:xfrm>
          <a:off x="1919536" y="1700808"/>
          <a:ext cx="10272464" cy="515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3C72F37-443D-4C7F-8F8F-93990461898D}"/>
              </a:ext>
            </a:extLst>
          </p:cNvPr>
          <p:cNvSpPr/>
          <p:nvPr/>
        </p:nvSpPr>
        <p:spPr>
          <a:xfrm rot="16200000">
            <a:off x="-1297568" y="3621846"/>
            <a:ext cx="5157192" cy="1277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7500" b="0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245</a:t>
            </a:r>
            <a:r>
              <a:rPr lang="es-ES" sz="4200" b="0" cap="none" spc="0" dirty="0">
                <a:ln w="0"/>
                <a:solidFill>
                  <a:srgbClr val="E6C069"/>
                </a:solidFill>
                <a:latin typeface="Arial Nova Cond" panose="020B0506020202020204" pitchFamily="34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es-ES" sz="5000" b="1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CANDIDATOS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Desktop\ppt sondeo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905" y="1"/>
            <a:ext cx="12237905" cy="6858000"/>
          </a:xfrm>
          <a:prstGeom prst="rect">
            <a:avLst/>
          </a:prstGeom>
          <a:noFill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33F1B98-AA69-4627-BE93-3C4FA22F3D1C}"/>
              </a:ext>
            </a:extLst>
          </p:cNvPr>
          <p:cNvSpPr/>
          <p:nvPr/>
        </p:nvSpPr>
        <p:spPr>
          <a:xfrm>
            <a:off x="6528249" y="2791723"/>
            <a:ext cx="53619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b="1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RESPONDIERON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50A5A86-2D76-4B4E-A828-6DDD386786FC}"/>
              </a:ext>
            </a:extLst>
          </p:cNvPr>
          <p:cNvSpPr/>
          <p:nvPr/>
        </p:nvSpPr>
        <p:spPr>
          <a:xfrm>
            <a:off x="969991" y="2791723"/>
            <a:ext cx="48686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ALTO PARANÁ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4C4DEF-F4B9-4EAE-91B2-A42F546372E1}"/>
              </a:ext>
            </a:extLst>
          </p:cNvPr>
          <p:cNvSpPr/>
          <p:nvPr/>
        </p:nvSpPr>
        <p:spPr>
          <a:xfrm>
            <a:off x="969991" y="1228829"/>
            <a:ext cx="48686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CAPITAL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AC5D28-F35E-4AF6-ADBF-7DE55943F002}"/>
              </a:ext>
            </a:extLst>
          </p:cNvPr>
          <p:cNvSpPr/>
          <p:nvPr/>
        </p:nvSpPr>
        <p:spPr>
          <a:xfrm>
            <a:off x="969991" y="2037670"/>
            <a:ext cx="48686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CENTRAL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2E3A4B7-2419-4206-9FD4-3E1458762DB4}"/>
              </a:ext>
            </a:extLst>
          </p:cNvPr>
          <p:cNvSpPr/>
          <p:nvPr/>
        </p:nvSpPr>
        <p:spPr>
          <a:xfrm>
            <a:off x="6528249" y="1625250"/>
            <a:ext cx="4038165" cy="14280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10000" b="1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123</a:t>
            </a:r>
            <a:r>
              <a:rPr lang="es-ES" sz="4200" b="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es-ES" sz="4200" b="0" cap="none" spc="0" dirty="0">
                <a:ln w="0"/>
                <a:solidFill>
                  <a:schemeClr val="bg1"/>
                </a:solidFill>
                <a:latin typeface="Arial Nova Cond" panose="020B0506020202020204" pitchFamily="34" charset="0"/>
              </a:rPr>
              <a:t>CANDIDATOS</a:t>
            </a:r>
          </a:p>
        </p:txBody>
      </p:sp>
    </p:spTree>
    <p:extLst>
      <p:ext uri="{BB962C8B-B14F-4D97-AF65-F5344CB8AC3E}">
        <p14:creationId xmlns:p14="http://schemas.microsoft.com/office/powerpoint/2010/main" val="294989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Desktop\ppt sondeo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23" y="0"/>
            <a:ext cx="12228723" cy="6858000"/>
          </a:xfrm>
          <a:prstGeom prst="rect">
            <a:avLst/>
          </a:prstGeom>
          <a:noFill/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3C305A28-EFF0-463C-B5CC-6DD1E9465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444965"/>
              </p:ext>
            </p:extLst>
          </p:nvPr>
        </p:nvGraphicFramePr>
        <p:xfrm>
          <a:off x="4654353" y="925405"/>
          <a:ext cx="7545559" cy="567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4143B1A8-EB43-41AF-B4BC-F2489A9A3D10}"/>
              </a:ext>
            </a:extLst>
          </p:cNvPr>
          <p:cNvSpPr/>
          <p:nvPr/>
        </p:nvSpPr>
        <p:spPr>
          <a:xfrm>
            <a:off x="1703512" y="5209675"/>
            <a:ext cx="4038165" cy="13911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77933C"/>
                </a:solidFill>
                <a:latin typeface="Arial Nova Cond" panose="020B0506020202020204" pitchFamily="34" charset="0"/>
              </a:rPr>
              <a:t>96</a:t>
            </a:r>
            <a:endParaRPr lang="es-ES" sz="4200" b="1" cap="none" spc="0" dirty="0">
              <a:ln w="0"/>
              <a:solidFill>
                <a:srgbClr val="77933C"/>
              </a:solidFill>
              <a:latin typeface="Arial Nova Cond" panose="020B0506020202020204" pitchFamily="34" charset="0"/>
            </a:endParaRPr>
          </a:p>
          <a:p>
            <a:pPr>
              <a:lnSpc>
                <a:spcPct val="60000"/>
              </a:lnSpc>
            </a:pPr>
            <a:r>
              <a:rPr lang="es-ES" sz="4200" b="0" cap="none" spc="0" dirty="0">
                <a:ln w="0"/>
                <a:solidFill>
                  <a:srgbClr val="77933C"/>
                </a:solidFill>
                <a:latin typeface="Arial Nova Cond" panose="020B0506020202020204" pitchFamily="34" charset="0"/>
              </a:rPr>
              <a:t>CANDIDATOS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7305BE0-B8FD-4A08-8A15-3D9369CDFACD}"/>
              </a:ext>
            </a:extLst>
          </p:cNvPr>
          <p:cNvSpPr/>
          <p:nvPr/>
        </p:nvSpPr>
        <p:spPr>
          <a:xfrm>
            <a:off x="1703512" y="3653136"/>
            <a:ext cx="4038165" cy="13911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C0504D"/>
                </a:solidFill>
                <a:latin typeface="Arial Nova Cond" panose="020B0506020202020204" pitchFamily="34" charset="0"/>
              </a:rPr>
              <a:t>27</a:t>
            </a:r>
            <a:endParaRPr lang="es-ES" sz="4200" b="1" cap="none" spc="0" dirty="0">
              <a:ln w="0"/>
              <a:solidFill>
                <a:srgbClr val="C0504D"/>
              </a:solidFill>
              <a:latin typeface="Arial Nova Cond" panose="020B0506020202020204" pitchFamily="34" charset="0"/>
            </a:endParaRPr>
          </a:p>
          <a:p>
            <a:pPr>
              <a:lnSpc>
                <a:spcPct val="60000"/>
              </a:lnSpc>
            </a:pPr>
            <a:r>
              <a:rPr lang="es-ES" sz="4200" b="0" cap="none" spc="0" dirty="0">
                <a:ln w="0"/>
                <a:solidFill>
                  <a:srgbClr val="C0504D"/>
                </a:solidFill>
                <a:latin typeface="Arial Nova Cond" panose="020B0506020202020204" pitchFamily="34" charset="0"/>
              </a:rPr>
              <a:t>CANDIDATAS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6F3FDAB-54A8-4354-9905-2849DD05C9FA}"/>
              </a:ext>
            </a:extLst>
          </p:cNvPr>
          <p:cNvSpPr/>
          <p:nvPr/>
        </p:nvSpPr>
        <p:spPr>
          <a:xfrm>
            <a:off x="1487488" y="2294746"/>
            <a:ext cx="6732104" cy="10767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10000" b="1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123</a:t>
            </a:r>
            <a:r>
              <a:rPr lang="es-ES" sz="4200" b="0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 CANDIDATOS</a:t>
            </a:r>
          </a:p>
        </p:txBody>
      </p:sp>
    </p:spTree>
    <p:extLst>
      <p:ext uri="{BB962C8B-B14F-4D97-AF65-F5344CB8AC3E}">
        <p14:creationId xmlns:p14="http://schemas.microsoft.com/office/powerpoint/2010/main" val="156789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FFCAE05-010A-4723-A21A-AC1ACA08B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564448"/>
              </p:ext>
            </p:extLst>
          </p:nvPr>
        </p:nvGraphicFramePr>
        <p:xfrm>
          <a:off x="1919536" y="1603511"/>
          <a:ext cx="10272465" cy="525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1D5C121-5632-4001-BB7A-4E3CBA02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010" y="268752"/>
            <a:ext cx="1149192" cy="62061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1CB9B09-A996-4238-8773-579F46D9553F}"/>
              </a:ext>
            </a:extLst>
          </p:cNvPr>
          <p:cNvSpPr/>
          <p:nvPr/>
        </p:nvSpPr>
        <p:spPr>
          <a:xfrm rot="16200000">
            <a:off x="-1297568" y="3621846"/>
            <a:ext cx="5157192" cy="1277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750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123</a:t>
            </a:r>
            <a:r>
              <a:rPr lang="es-ES" sz="4200" b="0" cap="none" spc="0" dirty="0">
                <a:ln w="0"/>
                <a:solidFill>
                  <a:srgbClr val="E6C069"/>
                </a:solidFill>
                <a:latin typeface="Arial Nova Cond" panose="020B0506020202020204" pitchFamily="34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es-ES" sz="5000" b="1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Arial Nova Cond" panose="020B0506020202020204" pitchFamily="34" charset="0"/>
              </a:rPr>
              <a:t>CANDIDATOS</a:t>
            </a:r>
          </a:p>
        </p:txBody>
      </p:sp>
    </p:spTree>
    <p:extLst>
      <p:ext uri="{BB962C8B-B14F-4D97-AF65-F5344CB8AC3E}">
        <p14:creationId xmlns:p14="http://schemas.microsoft.com/office/powerpoint/2010/main" val="373635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Desktop\ppt sondeo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22"/>
            <a:ext cx="12192000" cy="683227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55440" y="708054"/>
            <a:ext cx="9157507" cy="269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PREGUNTAS DEL SONDEO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Desktop\ppt sondeo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56" y="23292"/>
            <a:ext cx="12228723" cy="6858000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05E0052-9E13-4DD2-A40D-A8D21C085A94}"/>
              </a:ext>
            </a:extLst>
          </p:cNvPr>
          <p:cNvSpPr/>
          <p:nvPr/>
        </p:nvSpPr>
        <p:spPr>
          <a:xfrm>
            <a:off x="2385304" y="5790194"/>
            <a:ext cx="3047760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1" cap="none" spc="0" dirty="0">
                <a:ln w="0"/>
                <a:solidFill>
                  <a:srgbClr val="CC7B38"/>
                </a:solidFill>
                <a:latin typeface="Arial Nova Cond" panose="020B0506020202020204" pitchFamily="34" charset="0"/>
              </a:rPr>
              <a:t>No responde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31F5A3-1654-4FE0-9105-89AB1CB6A6D2}"/>
              </a:ext>
            </a:extLst>
          </p:cNvPr>
          <p:cNvSpPr/>
          <p:nvPr/>
        </p:nvSpPr>
        <p:spPr>
          <a:xfrm>
            <a:off x="2018370" y="1715059"/>
            <a:ext cx="59063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s-PY" sz="3000" b="1" dirty="0">
                <a:solidFill>
                  <a:srgbClr val="675C49"/>
                </a:solidFill>
                <a:latin typeface="Abadi Extra Light" panose="020B0204020104020204" pitchFamily="34" charset="0"/>
              </a:rPr>
              <a:t>¿HA TENIDO ALGÚN PROBLEMA LEGAL EN LO CIVIL O LO PENAL?</a:t>
            </a:r>
            <a:endParaRPr lang="es-ES" sz="3000" b="1" cap="none" spc="0" dirty="0">
              <a:ln w="0"/>
              <a:solidFill>
                <a:srgbClr val="675C49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6CB07F5-1E9A-46EF-BEDA-BB8A2B995470}"/>
              </a:ext>
            </a:extLst>
          </p:cNvPr>
          <p:cNvSpPr/>
          <p:nvPr/>
        </p:nvSpPr>
        <p:spPr>
          <a:xfrm>
            <a:off x="2375193" y="4689098"/>
            <a:ext cx="3057872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1" cap="none" spc="0" dirty="0">
                <a:ln w="0"/>
                <a:solidFill>
                  <a:srgbClr val="CC7B38"/>
                </a:solidFill>
                <a:latin typeface="Arial Nova Cond" panose="020B0506020202020204" pitchFamily="34" charset="0"/>
              </a:rPr>
              <a:t>No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99CA63D-1853-46CE-9892-A0CC3FF47E0C}"/>
              </a:ext>
            </a:extLst>
          </p:cNvPr>
          <p:cNvSpPr/>
          <p:nvPr/>
        </p:nvSpPr>
        <p:spPr>
          <a:xfrm>
            <a:off x="3508413" y="3242431"/>
            <a:ext cx="2027672" cy="1035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37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B27F164-42EF-4444-A9D3-9E93E2E0559E}"/>
              </a:ext>
            </a:extLst>
          </p:cNvPr>
          <p:cNvSpPr/>
          <p:nvPr/>
        </p:nvSpPr>
        <p:spPr>
          <a:xfrm>
            <a:off x="2385303" y="3429377"/>
            <a:ext cx="3047761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700" b="1" cap="none" spc="0" dirty="0">
                <a:ln w="0"/>
                <a:solidFill>
                  <a:srgbClr val="CC7B38"/>
                </a:solidFill>
                <a:latin typeface="Arial Nova Cond" panose="020B0506020202020204" pitchFamily="34" charset="0"/>
              </a:rPr>
              <a:t>SÍ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10B1C7-3AF8-4FD2-B203-B3BD940B63E2}"/>
              </a:ext>
            </a:extLst>
          </p:cNvPr>
          <p:cNvSpPr/>
          <p:nvPr/>
        </p:nvSpPr>
        <p:spPr>
          <a:xfrm>
            <a:off x="3508413" y="4543141"/>
            <a:ext cx="2027672" cy="1035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81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AE84411-F108-4120-98F2-73D7FFA032F4}"/>
              </a:ext>
            </a:extLst>
          </p:cNvPr>
          <p:cNvSpPr/>
          <p:nvPr/>
        </p:nvSpPr>
        <p:spPr>
          <a:xfrm>
            <a:off x="5087888" y="5602413"/>
            <a:ext cx="2027672" cy="1035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es-ES" sz="9600" b="1" cap="none" spc="0" dirty="0">
                <a:ln w="0"/>
                <a:solidFill>
                  <a:srgbClr val="675C49"/>
                </a:solidFill>
                <a:latin typeface="Arial Nova Cond" panose="020B0506020202020204" pitchFamily="34" charset="0"/>
              </a:rPr>
              <a:t>5</a:t>
            </a:r>
            <a:endParaRPr lang="es-ES" sz="4200" b="1" cap="none" spc="0" dirty="0">
              <a:ln w="0"/>
              <a:solidFill>
                <a:srgbClr val="675C49"/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5C190FE-4795-459C-97E4-3237741BC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131168"/>
              </p:ext>
            </p:extLst>
          </p:nvPr>
        </p:nvGraphicFramePr>
        <p:xfrm>
          <a:off x="6094634" y="1145140"/>
          <a:ext cx="6387549" cy="573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1A2ECEFF-B15E-4F16-B8AE-70B3E29504C5}"/>
              </a:ext>
            </a:extLst>
          </p:cNvPr>
          <p:cNvSpPr/>
          <p:nvPr/>
        </p:nvSpPr>
        <p:spPr>
          <a:xfrm>
            <a:off x="3700328" y="6591464"/>
            <a:ext cx="4802791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es-PY" dirty="0">
                <a:solidFill>
                  <a:srgbClr val="675C49"/>
                </a:solidFill>
                <a:latin typeface="+mj-lt"/>
              </a:rPr>
              <a:t>En base a 123 Sondeos Respondidos 2018</a:t>
            </a:r>
            <a:endParaRPr lang="es-ES" cap="none" spc="0" dirty="0">
              <a:ln w="0"/>
              <a:solidFill>
                <a:srgbClr val="675C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257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374</Words>
  <Application>Microsoft Office PowerPoint</Application>
  <PresentationFormat>Panorámica</PresentationFormat>
  <Paragraphs>149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Abadi Extra Light</vt:lpstr>
      <vt:lpstr>Agency FB</vt:lpstr>
      <vt:lpstr>Arial</vt:lpstr>
      <vt:lpstr>Arial Narrow</vt:lpstr>
      <vt:lpstr>Arial Nova Cond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Diego Laterra</cp:lastModifiedBy>
  <cp:revision>85</cp:revision>
  <dcterms:created xsi:type="dcterms:W3CDTF">2018-02-26T13:46:11Z</dcterms:created>
  <dcterms:modified xsi:type="dcterms:W3CDTF">2018-04-13T14:43:50Z</dcterms:modified>
</cp:coreProperties>
</file>